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2" r:id="rId22"/>
    <p:sldId id="276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x-none" altLang="zh-CN"/>
              <a:t>MySQL</a:t>
            </a:r>
            <a:endParaRPr lang="x-none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什么是SQL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algn="l">
              <a:lnSpc>
                <a:spcPct val="240000"/>
              </a:lnSpc>
            </a:pPr>
            <a:r>
              <a:rPr lang="x-none" altLang="zh-CN" sz="3600"/>
              <a:t>SQL是数据库使用的语言</a:t>
            </a:r>
            <a:endParaRPr lang="x-none" altLang="zh-CN" sz="3600"/>
          </a:p>
          <a:p>
            <a:pPr algn="l">
              <a:lnSpc>
                <a:spcPct val="240000"/>
              </a:lnSpc>
            </a:pPr>
            <a:r>
              <a:rPr lang="x-none" altLang="zh-CN" sz="3600">
                <a:solidFill>
                  <a:srgbClr val="FF0000"/>
                </a:solidFill>
              </a:rPr>
              <a:t>MySQL</a:t>
            </a:r>
            <a:r>
              <a:rPr lang="x-none" altLang="zh-CN" sz="3600"/>
              <a:t>是一个使用并理解SQL的程序</a:t>
            </a:r>
            <a:endParaRPr lang="x-none" altLang="zh-CN" sz="3600"/>
          </a:p>
          <a:p>
            <a:pPr algn="l">
              <a:lnSpc>
                <a:spcPct val="240000"/>
              </a:lnSpc>
            </a:pPr>
            <a:r>
              <a:rPr lang="x-none" altLang="zh-CN" sz="3600"/>
              <a:t>有很多程序，但是MySQL是</a:t>
            </a:r>
            <a:r>
              <a:rPr lang="x-none" altLang="zh-CN" sz="7200">
                <a:solidFill>
                  <a:srgbClr val="FF0000"/>
                </a:solidFill>
              </a:rPr>
              <a:t>BEST</a:t>
            </a:r>
            <a:endParaRPr lang="x-none" altLang="zh-CN" sz="7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SQL的全称是什么？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 sz="19900">
                <a:solidFill>
                  <a:srgbClr val="FF0000"/>
                </a:solidFill>
              </a:rPr>
              <a:t>？</a:t>
            </a:r>
            <a:endParaRPr lang="x-none" altLang="zh-CN" sz="19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MySQL，Hello world！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 fontAlgn="auto">
              <a:spcBef>
                <a:spcPts val="6400"/>
              </a:spcBef>
              <a:buNone/>
            </a:pPr>
            <a:endParaRPr lang="x-none" altLang="zh-CN" sz="4400"/>
          </a:p>
          <a:p>
            <a:pPr marL="0" indent="0" algn="ctr" fontAlgn="auto">
              <a:spcBef>
                <a:spcPts val="6400"/>
              </a:spcBef>
              <a:buNone/>
            </a:pPr>
            <a:r>
              <a:rPr lang="x-none" altLang="zh-CN" sz="4400"/>
              <a:t>http：//111.115.149.67/phpmyadmin</a:t>
            </a:r>
            <a:endParaRPr lang="x-none" altLang="zh-CN" sz="4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登录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>
              <a:lnSpc>
                <a:spcPct val="240000"/>
              </a:lnSpc>
              <a:buNone/>
            </a:pPr>
            <a:r>
              <a:rPr lang="x-none" altLang="zh-CN" sz="3600"/>
              <a:t>用户名：</a:t>
            </a:r>
            <a:r>
              <a:rPr lang="x-none" altLang="zh-CN" sz="3600">
                <a:solidFill>
                  <a:schemeClr val="accent6"/>
                </a:solidFill>
              </a:rPr>
              <a:t>user</a:t>
            </a:r>
            <a:r>
              <a:rPr lang="x-none" altLang="zh-CN" sz="3600">
                <a:solidFill>
                  <a:srgbClr val="0070C0"/>
                </a:solidFill>
              </a:rPr>
              <a:t>01</a:t>
            </a:r>
            <a:endParaRPr lang="x-none" altLang="zh-CN" sz="3600">
              <a:solidFill>
                <a:srgbClr val="0070C0"/>
              </a:solidFill>
            </a:endParaRPr>
          </a:p>
          <a:p>
            <a:pPr marL="0" indent="0" algn="l">
              <a:lnSpc>
                <a:spcPct val="240000"/>
              </a:lnSpc>
              <a:buNone/>
            </a:pPr>
            <a:r>
              <a:rPr lang="x-none" altLang="zh-CN" sz="3600"/>
              <a:t>密码：</a:t>
            </a:r>
            <a:r>
              <a:rPr lang="x-none" altLang="zh-CN" sz="3600">
                <a:solidFill>
                  <a:schemeClr val="accent6"/>
                </a:solidFill>
              </a:rPr>
              <a:t>123456</a:t>
            </a:r>
            <a:endParaRPr lang="x-none" altLang="zh-CN" sz="3600">
              <a:solidFill>
                <a:schemeClr val="accent6"/>
              </a:solidFill>
            </a:endParaRPr>
          </a:p>
        </p:txBody>
      </p:sp>
      <p:pic>
        <p:nvPicPr>
          <p:cNvPr id="4" name="图片 3" descr="Selection_0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85305" y="741680"/>
            <a:ext cx="5076190" cy="5380990"/>
          </a:xfrm>
          <a:prstGeom prst="rect">
            <a:avLst/>
          </a:prstGeom>
        </p:spPr>
      </p:pic>
      <p:sp>
        <p:nvSpPr>
          <p:cNvPr id="5" name="右箭头 4"/>
          <p:cNvSpPr/>
          <p:nvPr/>
        </p:nvSpPr>
        <p:spPr>
          <a:xfrm>
            <a:off x="6076950" y="2225040"/>
            <a:ext cx="1374775" cy="29464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4505325" y="1893570"/>
            <a:ext cx="1473200" cy="9207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3600"/>
              <a:t>语言</a:t>
            </a:r>
            <a:endParaRPr lang="x-none" altLang="zh-CN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1" animBg="1"/>
      <p:bldP spid="5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登录界面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Selection_0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6800" y="1306195"/>
            <a:ext cx="9076690" cy="476186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show databases</a:t>
            </a:r>
            <a:endParaRPr lang="x-none" altLang="zh-CN"/>
          </a:p>
        </p:txBody>
      </p:sp>
      <p:pic>
        <p:nvPicPr>
          <p:cNvPr id="4" name="内容占位符 3" descr="Selection_05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616325" y="1825625"/>
            <a:ext cx="495808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调试admin04</a:t>
            </a:r>
            <a:endParaRPr lang="x-none" altLang="zh-CN"/>
          </a:p>
        </p:txBody>
      </p:sp>
      <p:pic>
        <p:nvPicPr>
          <p:cNvPr id="4" name="内容占位符 3" descr="Selection_05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2632710"/>
            <a:ext cx="10515600" cy="273621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insert插入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fontAlgn="auto">
              <a:lnSpc>
                <a:spcPct val="190000"/>
              </a:lnSpc>
              <a:buNone/>
            </a:pPr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INTO `admin04` (`ak`, `b`, `c`, `d`) VALUES ('1', '2', '3', '4');</a:t>
            </a:r>
            <a:endParaRPr lang="zh-CN" alt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select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x-none" sz="4000">
                <a:solidFill>
                  <a:srgbClr val="7030A0"/>
                </a:solidFill>
              </a:rPr>
              <a:t>SELECT </a:t>
            </a:r>
            <a:r>
              <a:rPr lang="x-none" altLang="zh-CN" sz="4000"/>
              <a:t>* </a:t>
            </a:r>
            <a:r>
              <a:rPr lang="en-US" altLang="x-none" sz="4000">
                <a:solidFill>
                  <a:srgbClr val="7030A0"/>
                </a:solidFill>
              </a:rPr>
              <a:t>FROM</a:t>
            </a:r>
            <a:r>
              <a:rPr lang="x-none" altLang="zh-CN" sz="4000">
                <a:solidFill>
                  <a:srgbClr val="7030A0"/>
                </a:solidFill>
              </a:rPr>
              <a:t> </a:t>
            </a:r>
            <a:r>
              <a:rPr lang="x-none" altLang="zh-CN" sz="4000"/>
              <a:t>admin04;</a:t>
            </a:r>
            <a:endParaRPr lang="x-none" altLang="zh-CN" sz="4000"/>
          </a:p>
          <a:p>
            <a:pPr marL="0" indent="0">
              <a:buNone/>
            </a:pPr>
            <a:endParaRPr lang="x-none" altLang="zh-CN" sz="4000"/>
          </a:p>
          <a:p>
            <a:pPr marL="0" indent="0">
              <a:buNone/>
            </a:pPr>
            <a:r>
              <a:rPr lang="x-none" altLang="zh-CN" sz="4000"/>
              <a:t>SQL是大小写不敏感</a:t>
            </a:r>
            <a:endParaRPr lang="x-none" altLang="zh-CN" sz="4000"/>
          </a:p>
          <a:p>
            <a:pPr marL="0" indent="0">
              <a:buNone/>
            </a:pPr>
            <a:r>
              <a:rPr lang="x-none" altLang="zh-CN" sz="4000">
                <a:solidFill>
                  <a:srgbClr val="FF0000"/>
                </a:solidFill>
              </a:rPr>
              <a:t>但是</a:t>
            </a:r>
            <a:endParaRPr lang="x-none" altLang="zh-CN" sz="4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x-none" altLang="zh-CN" sz="4000">
                <a:solidFill>
                  <a:srgbClr val="FF0000"/>
                </a:solidFill>
              </a:rPr>
              <a:t>保留语句应该用大写</a:t>
            </a:r>
            <a:endParaRPr lang="x-none" altLang="zh-CN" sz="4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规矩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x-none" altLang="zh-CN"/>
              <a:t>SELECT        *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FROM admin04</a:t>
            </a:r>
            <a:endParaRPr lang="x-none" altLang="zh-CN"/>
          </a:p>
        </p:txBody>
      </p:sp>
      <p:sp>
        <p:nvSpPr>
          <p:cNvPr id="4" name="上箭头 3"/>
          <p:cNvSpPr/>
          <p:nvPr/>
        </p:nvSpPr>
        <p:spPr>
          <a:xfrm>
            <a:off x="2712720" y="2175510"/>
            <a:ext cx="527685" cy="130175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2197100" y="3562985"/>
            <a:ext cx="3462020" cy="94551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3600"/>
              <a:t>空格留的太多</a:t>
            </a:r>
            <a:endParaRPr lang="x-none" altLang="zh-CN" sz="3600"/>
          </a:p>
        </p:txBody>
      </p:sp>
      <p:sp>
        <p:nvSpPr>
          <p:cNvPr id="8" name="手杖形箭头 7"/>
          <p:cNvSpPr/>
          <p:nvPr/>
        </p:nvSpPr>
        <p:spPr>
          <a:xfrm rot="2880000" flipH="1" flipV="1">
            <a:off x="-417830" y="4091305"/>
            <a:ext cx="3879215" cy="1877695"/>
          </a:xfrm>
          <a:prstGeom prst="utur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400425" y="5233035"/>
            <a:ext cx="3658870" cy="10928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4400"/>
              <a:t>换行太多</a:t>
            </a:r>
            <a:endParaRPr lang="x-none" altLang="zh-CN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学习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90000"/>
              </a:lnSpc>
            </a:pPr>
            <a:r>
              <a:rPr lang="x-none" altLang="zh-CN"/>
              <a:t>为什么要学习数据库系统？</a:t>
            </a:r>
            <a:endParaRPr lang="x-none" altLang="zh-CN"/>
          </a:p>
          <a:p>
            <a:pPr fontAlgn="auto">
              <a:lnSpc>
                <a:spcPct val="190000"/>
              </a:lnSpc>
            </a:pPr>
            <a:r>
              <a:rPr lang="x-none" altLang="zh-CN"/>
              <a:t>什么是数据库？</a:t>
            </a:r>
            <a:endParaRPr lang="x-none" altLang="zh-CN"/>
          </a:p>
          <a:p>
            <a:pPr fontAlgn="auto">
              <a:lnSpc>
                <a:spcPct val="190000"/>
              </a:lnSpc>
            </a:pPr>
            <a:r>
              <a:rPr lang="x-none" altLang="zh-CN"/>
              <a:t>什么是数据库系统？</a:t>
            </a:r>
            <a:endParaRPr lang="x-none" altLang="zh-CN"/>
          </a:p>
          <a:p>
            <a:pPr fontAlgn="auto">
              <a:lnSpc>
                <a:spcPct val="190000"/>
              </a:lnSpc>
            </a:pPr>
            <a:r>
              <a:rPr lang="x-none" altLang="zh-CN"/>
              <a:t>什么是数据库管理系统？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endParaRPr lang="x-none" altLang="zh-C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修改admin04的字段名称</a:t>
            </a:r>
            <a:endParaRPr lang="x-none" altLang="zh-CN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773410" cy="21742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693670"/>
                <a:gridCol w="2693035"/>
                <a:gridCol w="2693670"/>
                <a:gridCol w="2693035"/>
              </a:tblGrid>
              <a:tr h="1087120"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ID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username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password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realname</a:t>
                      </a:r>
                      <a:endParaRPr lang="x-none" sz="2800"/>
                    </a:p>
                  </a:txBody>
                  <a:tcPr/>
                </a:tc>
              </a:tr>
              <a:tr h="1087120"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int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varchar（10）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varchar（100）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varchar（32）</a:t>
                      </a:r>
                      <a:endParaRPr lang="x-none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作业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457200" indent="-457200"/>
            <a:r>
              <a:rPr lang="x-none" altLang="zh-CN"/>
              <a:t>修改表，将行改为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/>
              <a:t>并插入10条学生记录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</p:txBody>
      </p:sp>
      <p:graphicFrame>
        <p:nvGraphicFramePr>
          <p:cNvPr id="4" name="表格 3"/>
          <p:cNvGraphicFramePr/>
          <p:nvPr/>
        </p:nvGraphicFramePr>
        <p:xfrm>
          <a:off x="3846195" y="1101725"/>
          <a:ext cx="8208010" cy="158623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052320"/>
                <a:gridCol w="2051685"/>
                <a:gridCol w="2052320"/>
                <a:gridCol w="2051685"/>
              </a:tblGrid>
              <a:tr h="621030"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ID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username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password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realname</a:t>
                      </a:r>
                      <a:endParaRPr lang="x-none" sz="2800"/>
                    </a:p>
                  </a:txBody>
                  <a:tcPr/>
                </a:tc>
              </a:tr>
              <a:tr h="965200"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int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varchar（10）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varchar（100）</a:t>
                      </a:r>
                      <a:endParaRPr lang="x-none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x-none" sz="2800"/>
                        <a:t>varchar（32）</a:t>
                      </a:r>
                      <a:endParaRPr lang="x-none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什么是数据库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240000"/>
              </a:lnSpc>
            </a:pPr>
            <a:r>
              <a:rPr lang="x-none" altLang="zh-CN"/>
              <a:t>数据的集合</a:t>
            </a:r>
            <a:endParaRPr lang="x-none" altLang="zh-CN"/>
          </a:p>
          <a:p>
            <a:pPr fontAlgn="auto">
              <a:lnSpc>
                <a:spcPct val="240000"/>
              </a:lnSpc>
            </a:pPr>
            <a:r>
              <a:rPr lang="x-none" altLang="zh-CN"/>
              <a:t>由表来组成</a:t>
            </a:r>
            <a:endParaRPr lang="x-none" altLang="zh-CN"/>
          </a:p>
          <a:p>
            <a:pPr fontAlgn="auto">
              <a:lnSpc>
                <a:spcPct val="240000"/>
              </a:lnSpc>
            </a:pPr>
            <a:r>
              <a:rPr lang="x-none" altLang="zh-CN"/>
              <a:t>每个表存储的数据很像</a:t>
            </a:r>
            <a:endParaRPr lang="x-none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3200" y="549275"/>
            <a:ext cx="3333115" cy="24955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0580" y="2573020"/>
            <a:ext cx="3428365" cy="285686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0" y="255905"/>
            <a:ext cx="1905000" cy="1905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615" y="3917315"/>
            <a:ext cx="3656965" cy="28568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实例：youku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951355" y="2488565"/>
            <a:ext cx="2373630" cy="1397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4800"/>
              <a:t>users</a:t>
            </a:r>
            <a:endParaRPr lang="x-none" altLang="zh-CN" sz="4800"/>
          </a:p>
        </p:txBody>
      </p:sp>
      <p:sp>
        <p:nvSpPr>
          <p:cNvPr id="5" name="矩形 4"/>
          <p:cNvSpPr/>
          <p:nvPr/>
        </p:nvSpPr>
        <p:spPr>
          <a:xfrm>
            <a:off x="4403090" y="4398645"/>
            <a:ext cx="2373630" cy="13976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4800"/>
              <a:t>videos</a:t>
            </a:r>
            <a:endParaRPr lang="x-none" altLang="zh-CN" sz="4800"/>
          </a:p>
        </p:txBody>
      </p:sp>
      <p:sp>
        <p:nvSpPr>
          <p:cNvPr id="6" name="矩形 5"/>
          <p:cNvSpPr/>
          <p:nvPr/>
        </p:nvSpPr>
        <p:spPr>
          <a:xfrm>
            <a:off x="6776720" y="2121535"/>
            <a:ext cx="2373630" cy="13976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x-none" altLang="zh-CN" sz="4800"/>
              <a:t>评论</a:t>
            </a:r>
            <a:endParaRPr lang="x-none" altLang="zh-CN" sz="4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表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ts val="4580"/>
              </a:lnSpc>
              <a:spcBef>
                <a:spcPts val="2800"/>
              </a:spcBef>
            </a:pPr>
            <a:r>
              <a:rPr lang="x-none" altLang="zh-CN"/>
              <a:t>表由行和列组成</a:t>
            </a:r>
            <a:endParaRPr lang="x-none" altLang="zh-CN"/>
          </a:p>
          <a:p>
            <a:pPr fontAlgn="auto">
              <a:lnSpc>
                <a:spcPts val="4580"/>
              </a:lnSpc>
              <a:spcBef>
                <a:spcPts val="2800"/>
              </a:spcBef>
            </a:pPr>
            <a:r>
              <a:rPr lang="zh-CN" altLang="x-none"/>
              <a:t>列</a:t>
            </a:r>
            <a:r>
              <a:rPr lang="x-none" altLang="zh-CN"/>
              <a:t>就像类型一样</a:t>
            </a:r>
            <a:endParaRPr lang="x-none" altLang="zh-CN"/>
          </a:p>
          <a:p>
            <a:pPr fontAlgn="auto">
              <a:lnSpc>
                <a:spcPts val="4580"/>
              </a:lnSpc>
              <a:spcBef>
                <a:spcPts val="2800"/>
              </a:spcBef>
            </a:pPr>
            <a:r>
              <a:rPr lang="x-none" altLang="zh-CN"/>
              <a:t>每一个输入分割为一</a:t>
            </a:r>
            <a:r>
              <a:rPr lang="x-none" altLang="zh-CN" sz="3200"/>
              <a:t>行</a:t>
            </a:r>
            <a:endParaRPr lang="x-none" altLang="zh-CN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表的内容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Selection_0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2540" y="2179955"/>
            <a:ext cx="9410065" cy="227901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750560" y="2781300"/>
            <a:ext cx="1031875" cy="14363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464820"/>
          <a:ext cx="10515600" cy="604202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505200"/>
                <a:gridCol w="3505200"/>
                <a:gridCol w="3505200"/>
              </a:tblGrid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Name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Age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work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张龙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25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stuent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李芳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68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teacher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张强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21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student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高军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12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student</a:t>
                      </a:r>
                      <a:endParaRPr lang="x-none" sz="40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primary key </a:t>
            </a:r>
            <a:r>
              <a:rPr lang="x-none" altLang="zh-CN">
                <a:solidFill>
                  <a:srgbClr val="FF0000"/>
                </a:solidFill>
              </a:rPr>
              <a:t>主键</a:t>
            </a:r>
            <a:endParaRPr lang="x-none" altLang="zh-CN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240000"/>
              </a:lnSpc>
            </a:pPr>
            <a:r>
              <a:rPr lang="x-none" altLang="zh-CN" sz="3600"/>
              <a:t>所有的表都应该有“</a:t>
            </a:r>
            <a:r>
              <a:rPr lang="x-none" altLang="zh-CN" sz="3600">
                <a:solidFill>
                  <a:srgbClr val="FF0000"/>
                </a:solidFill>
              </a:rPr>
              <a:t>主键</a:t>
            </a:r>
            <a:r>
              <a:rPr lang="x-none" altLang="zh-CN" sz="3600"/>
              <a:t>”</a:t>
            </a:r>
            <a:endParaRPr lang="x-none" altLang="zh-CN" sz="3600"/>
          </a:p>
          <a:p>
            <a:pPr fontAlgn="auto">
              <a:lnSpc>
                <a:spcPct val="240000"/>
              </a:lnSpc>
            </a:pPr>
            <a:r>
              <a:rPr lang="x-none" altLang="zh-CN" sz="36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列</a:t>
            </a:r>
            <a:r>
              <a:rPr lang="x-none" altLang="zh-CN" sz="3600"/>
              <a:t>100%的独一无二</a:t>
            </a:r>
            <a:endParaRPr lang="x-none" altLang="zh-CN" sz="3600"/>
          </a:p>
          <a:p>
            <a:pPr fontAlgn="auto">
              <a:lnSpc>
                <a:spcPct val="240000"/>
              </a:lnSpc>
            </a:pPr>
            <a:r>
              <a:rPr lang="x-none" altLang="zh-CN" sz="3600"/>
              <a:t>没有</a:t>
            </a:r>
            <a:r>
              <a:rPr lang="x-none" altLang="zh-CN" sz="3600" b="1"/>
              <a:t>行</a:t>
            </a:r>
            <a:r>
              <a:rPr lang="x-none" altLang="zh-CN" sz="3600"/>
              <a:t>具有相同的</a:t>
            </a:r>
            <a:r>
              <a:rPr lang="x-none" altLang="zh-CN" sz="36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主键</a:t>
            </a:r>
            <a:endParaRPr lang="x-none" altLang="zh-CN" sz="36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364490"/>
          <a:ext cx="10515600" cy="604202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ID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Name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Age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work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1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Bucky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25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stuent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2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Lisa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68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teacher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3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Ashley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21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student</a:t>
                      </a:r>
                      <a:endParaRPr lang="x-none" sz="4000"/>
                    </a:p>
                  </a:txBody>
                  <a:tcPr/>
                </a:tc>
              </a:tr>
              <a:tr h="12084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4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Tony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12</a:t>
                      </a:r>
                      <a:endParaRPr lang="x-none" sz="4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x-none" sz="4000"/>
                        <a:t>student</a:t>
                      </a:r>
                      <a:endParaRPr lang="x-none" sz="40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</Words>
  <Application>WPS 演示</Application>
  <PresentationFormat>宽屏</PresentationFormat>
  <Paragraphs>205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宋体</vt:lpstr>
      <vt:lpstr>Wingdings</vt:lpstr>
      <vt:lpstr>Calibri Light</vt:lpstr>
      <vt:lpstr>Calibri</vt:lpstr>
      <vt:lpstr>微软雅黑</vt:lpstr>
      <vt:lpstr>Office 主题</vt:lpstr>
      <vt:lpstr>MySQL</vt:lpstr>
      <vt:lpstr>学习</vt:lpstr>
      <vt:lpstr>什么是数据库</vt:lpstr>
      <vt:lpstr>实例：youku</vt:lpstr>
      <vt:lpstr>表</vt:lpstr>
      <vt:lpstr>表的内容</vt:lpstr>
      <vt:lpstr>PowerPoint 演示文稿</vt:lpstr>
      <vt:lpstr>primary key 主键</vt:lpstr>
      <vt:lpstr>PowerPoint 演示文稿</vt:lpstr>
      <vt:lpstr>什么是SQL</vt:lpstr>
      <vt:lpstr>SQL的全称是什么？</vt:lpstr>
      <vt:lpstr>MySQL，Hello world！</vt:lpstr>
      <vt:lpstr>登录</vt:lpstr>
      <vt:lpstr>登录界面</vt:lpstr>
      <vt:lpstr>show databases</vt:lpstr>
      <vt:lpstr>调试admin04</vt:lpstr>
      <vt:lpstr>insert插入</vt:lpstr>
      <vt:lpstr>select</vt:lpstr>
      <vt:lpstr>规矩</vt:lpstr>
      <vt:lpstr>修改admin04的字段名称</vt:lpstr>
      <vt:lpstr>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kenny</dc:creator>
  <cp:lastModifiedBy>Administrator</cp:lastModifiedBy>
  <cp:revision>5</cp:revision>
  <dcterms:created xsi:type="dcterms:W3CDTF">2017-08-29T14:50:00Z</dcterms:created>
  <dcterms:modified xsi:type="dcterms:W3CDTF">2017-08-30T08:02:24Z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2052-10.1.0.6235</vt:lpwstr>
  </property>
</Properties>
</file>