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  <p:sldId id="261" r:id="rId4"/>
    <p:sldId id="257" r:id="rId5"/>
    <p:sldId id="258" r:id="rId6"/>
    <p:sldId id="259" r:id="rId7"/>
    <p:sldId id="260" r:id="rId8"/>
    <p:sldId id="262" r:id="rId9"/>
    <p:sldId id="264" r:id="rId10"/>
    <p:sldId id="263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x-none" altLang="zh-CN"/>
              <a:t>MySQL</a:t>
            </a:r>
            <a:endParaRPr lang="x-none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x-none" altLang="zh-CN"/>
              <a:t>第二讲</a:t>
            </a:r>
            <a:endParaRPr lang="x-none" altLang="zh-CN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任务三，DISTINCT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7030A0"/>
                </a:solidFill>
              </a:rPr>
              <a:t>SELECT `username` FROM `admin59` WHERE 1</a:t>
            </a:r>
            <a:endParaRPr lang="zh-CN" altLang="en-US" b="1">
              <a:solidFill>
                <a:srgbClr val="7030A0"/>
              </a:solidFill>
            </a:endParaRPr>
          </a:p>
        </p:txBody>
      </p:sp>
      <p:pic>
        <p:nvPicPr>
          <p:cNvPr id="4" name="图片 3" descr="Selection_05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72355" y="2725420"/>
            <a:ext cx="2557145" cy="324929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030605" y="2727960"/>
            <a:ext cx="3611880" cy="36576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x-none" altLang="zh-CN"/>
              <a:t>列的内容往往有重复的值，比如：</a:t>
            </a:r>
            <a:endParaRPr lang="x-none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使用DISTINCT可以去掉重复的值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sz="2400" b="1">
                <a:solidFill>
                  <a:srgbClr val="7030A0"/>
                </a:solidFill>
              </a:rPr>
              <a:t>SELECT DISTINCT `username` FROM `admin59` WHERE 1</a:t>
            </a:r>
            <a:endParaRPr lang="zh-CN" altLang="en-US" sz="2400" b="1">
              <a:solidFill>
                <a:srgbClr val="7030A0"/>
              </a:solidFill>
            </a:endParaRPr>
          </a:p>
        </p:txBody>
      </p:sp>
      <p:pic>
        <p:nvPicPr>
          <p:cNvPr id="4" name="图片 3" descr="Selection_05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6950" y="2534920"/>
            <a:ext cx="2471420" cy="26346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LIMIT选取结果的子集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sz="2400" b="1">
                <a:solidFill>
                  <a:srgbClr val="7030A0"/>
                </a:solidFill>
              </a:rPr>
              <a:t>SELECT DISTINCT `username` FROM `admin59` LIMIT 3</a:t>
            </a:r>
            <a:endParaRPr lang="zh-CN" altLang="en-US" sz="2400" b="1">
              <a:solidFill>
                <a:srgbClr val="7030A0"/>
              </a:solidFill>
            </a:endParaRPr>
          </a:p>
        </p:txBody>
      </p:sp>
      <p:pic>
        <p:nvPicPr>
          <p:cNvPr id="4" name="图片 3" descr="Selection_0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2595" y="2426970"/>
            <a:ext cx="2021840" cy="17373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自测：如下结果如何查询出来？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sz="2200" b="1">
                <a:solidFill>
                  <a:srgbClr val="7030A0"/>
                </a:solidFill>
              </a:rPr>
              <a:t>SELECT DISTINCT `id`,`username` FROM `admin59` LIMIT 2,2</a:t>
            </a:r>
            <a:endParaRPr lang="zh-CN" altLang="en-US" sz="2200" b="1">
              <a:solidFill>
                <a:srgbClr val="7030A0"/>
              </a:solidFill>
            </a:endParaRPr>
          </a:p>
        </p:txBody>
      </p:sp>
      <p:pic>
        <p:nvPicPr>
          <p:cNvPr id="5" name="图片 4" descr="Selection_05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97985" y="2964180"/>
            <a:ext cx="2446020" cy="16808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任务一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x-none" altLang="zh-CN"/>
              <a:t>将adminxx表调整成一个具有主键-id，插入数据后id自增的表。这样以后插入数据不在需要给定id的值。</a:t>
            </a:r>
            <a:endParaRPr lang="x-none" altLang="zh-CN"/>
          </a:p>
          <a:p>
            <a:r>
              <a:rPr lang="x-none" altLang="zh-CN"/>
              <a:t>这种表更接近于真是环境下的数据库使用环境。</a:t>
            </a:r>
            <a:endParaRPr lang="x-none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步骤一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x-none" altLang="zh-CN"/>
              <a:t>在上节课给出的默认数据上修改字段名称及其属性</a:t>
            </a:r>
            <a:endParaRPr lang="x-none" altLang="zh-CN"/>
          </a:p>
          <a:p>
            <a:pPr marL="514350" indent="-514350" fontAlgn="auto">
              <a:lnSpc>
                <a:spcPct val="240000"/>
              </a:lnSpc>
              <a:buAutoNum type="arabicPeriod"/>
            </a:pPr>
            <a:r>
              <a:rPr lang="x-none" altLang="zh-CN"/>
              <a:t>在phpmyadmin上的操作</a:t>
            </a:r>
            <a:endParaRPr lang="x-none" altLang="zh-CN"/>
          </a:p>
          <a:p>
            <a:pPr marL="514350" indent="-514350" fontAlgn="auto">
              <a:lnSpc>
                <a:spcPct val="240000"/>
              </a:lnSpc>
              <a:buAutoNum type="arabicPeriod"/>
            </a:pPr>
            <a:r>
              <a:rPr lang="x-none" altLang="zh-CN"/>
              <a:t>使用SQL语句进行操作</a:t>
            </a:r>
            <a:endParaRPr lang="x-none" altLang="zh-CN"/>
          </a:p>
          <a:p>
            <a:pPr marL="0" indent="0" fontAlgn="auto">
              <a:lnSpc>
                <a:spcPct val="90000"/>
              </a:lnSpc>
              <a:buNone/>
            </a:pPr>
            <a:r>
              <a:rPr lang="x-none" altLang="zh-CN" sz="2000" b="1">
                <a:solidFill>
                  <a:srgbClr val="7030A0"/>
                </a:solidFill>
              </a:rPr>
              <a:t>ALTER TABLE `admin59` CHANGE `b` `username` VARCHAR(10) NOT NULL;</a:t>
            </a:r>
            <a:endParaRPr lang="x-none" altLang="zh-CN" sz="2000" b="1">
              <a:solidFill>
                <a:srgbClr val="7030A0"/>
              </a:solidFill>
            </a:endParaRPr>
          </a:p>
          <a:p>
            <a:pPr marL="0" indent="0" fontAlgn="auto">
              <a:lnSpc>
                <a:spcPct val="90000"/>
              </a:lnSpc>
              <a:buNone/>
            </a:pPr>
            <a:r>
              <a:rPr lang="x-none" altLang="zh-CN" sz="2000" b="1">
                <a:solidFill>
                  <a:srgbClr val="7030A0"/>
                </a:solidFill>
              </a:rPr>
              <a:t>ALTER TABLE `admin59` CHANGE `c` `password` VARCHAR(100) NOT NULL;</a:t>
            </a:r>
            <a:endParaRPr lang="x-none" altLang="zh-CN" sz="2000" b="1">
              <a:solidFill>
                <a:srgbClr val="7030A0"/>
              </a:solidFill>
            </a:endParaRPr>
          </a:p>
          <a:p>
            <a:pPr marL="0" indent="0" fontAlgn="auto">
              <a:lnSpc>
                <a:spcPct val="90000"/>
              </a:lnSpc>
              <a:buNone/>
            </a:pPr>
            <a:r>
              <a:rPr lang="x-none" altLang="zh-CN" sz="2000" b="1">
                <a:solidFill>
                  <a:srgbClr val="7030A0"/>
                </a:solidFill>
              </a:rPr>
              <a:t>ALTER TABLE `admin59` CHANGE `d` `realname` VARCHAR(32) NOT NULL;</a:t>
            </a:r>
            <a:endParaRPr lang="x-none" altLang="zh-CN" sz="2000" b="1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x-none" altLang="zh-CN" sz="200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x-none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步骤二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x-none" altLang="zh-CN"/>
              <a:t>将id的属性修改为主键-PRIMARY KEY</a:t>
            </a:r>
            <a:endParaRPr lang="x-none" altLang="zh-CN"/>
          </a:p>
          <a:p>
            <a:pPr marL="0" indent="0">
              <a:buNone/>
            </a:pPr>
            <a:endParaRPr lang="x-none" altLang="zh-CN"/>
          </a:p>
          <a:p>
            <a:pPr marL="0" indent="0">
              <a:buNone/>
            </a:pPr>
            <a:endParaRPr lang="x-none" altLang="zh-CN"/>
          </a:p>
          <a:p>
            <a:pPr marL="0" indent="0">
              <a:buNone/>
            </a:pPr>
            <a:r>
              <a:rPr lang="x-none" altLang="zh-CN" b="1">
                <a:solidFill>
                  <a:srgbClr val="7030A0"/>
                </a:solidFill>
              </a:rPr>
              <a:t>ALTER TABLE `admin59` ADD PRIMARY KEY (id)</a:t>
            </a:r>
            <a:endParaRPr lang="x-none" altLang="zh-CN" b="1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步骤三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x-none" altLang="zh-CN"/>
              <a:t>将id的属性设置为自增类型，这样数据将会具有一个独一无二的值</a:t>
            </a:r>
            <a:endParaRPr lang="x-none" altLang="zh-CN"/>
          </a:p>
          <a:p>
            <a:pPr marL="514350" indent="-514350" fontAlgn="auto">
              <a:lnSpc>
                <a:spcPct val="240000"/>
              </a:lnSpc>
              <a:buAutoNum type="arabicPeriod"/>
            </a:pPr>
            <a:r>
              <a:rPr lang="x-none" altLang="zh-CN">
                <a:sym typeface="+mn-ea"/>
              </a:rPr>
              <a:t>在phpmyadmin上的操作</a:t>
            </a:r>
            <a:endParaRPr lang="x-none" altLang="zh-CN"/>
          </a:p>
          <a:p>
            <a:pPr marL="514350" indent="-514350" fontAlgn="auto">
              <a:lnSpc>
                <a:spcPct val="240000"/>
              </a:lnSpc>
              <a:buAutoNum type="arabicPeriod"/>
            </a:pPr>
            <a:r>
              <a:rPr lang="x-none" altLang="zh-CN">
                <a:sym typeface="+mn-ea"/>
              </a:rPr>
              <a:t>使用SQL语句进行操作</a:t>
            </a:r>
            <a:endParaRPr lang="x-none" altLang="zh-CN"/>
          </a:p>
          <a:p>
            <a:endParaRPr lang="x-none" altLang="zh-CN"/>
          </a:p>
          <a:p>
            <a:r>
              <a:rPr lang="x-none" altLang="zh-CN" b="1">
                <a:solidFill>
                  <a:srgbClr val="7030A0"/>
                </a:solidFill>
              </a:rPr>
              <a:t>ALTER TABLE `admin59` CHANGE `id` `id` INT(11) NOT NULL AUTO_INCREMENT;</a:t>
            </a:r>
            <a:endParaRPr lang="x-none" altLang="zh-CN" b="1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步骤四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x-none" altLang="zh-CN"/>
              <a:t>插入一组数据</a:t>
            </a:r>
            <a:endParaRPr lang="x-none" altLang="zh-CN"/>
          </a:p>
          <a:p>
            <a:pPr marL="0" indent="0">
              <a:buNone/>
            </a:pPr>
            <a:endParaRPr lang="x-none" altLang="zh-CN"/>
          </a:p>
          <a:p>
            <a:pPr marL="0" indent="0">
              <a:buNone/>
            </a:pPr>
            <a:r>
              <a:rPr lang="x-none" altLang="zh-CN" b="1">
                <a:solidFill>
                  <a:srgbClr val="7030A0"/>
                </a:solidFill>
              </a:rPr>
              <a:t>INSERT INTO `admin59` (`username`,`password`,`realname`) </a:t>
            </a:r>
            <a:endParaRPr lang="x-none" altLang="zh-CN" b="1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x-none" altLang="zh-CN" b="1">
                <a:solidFill>
                  <a:srgbClr val="7030A0"/>
                </a:solidFill>
              </a:rPr>
              <a:t>VALUES('Jim','123qweasd','Jim Bush')</a:t>
            </a:r>
            <a:endParaRPr lang="x-none" altLang="zh-CN" b="1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任务一总结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x-none" altLang="zh-CN"/>
              <a:t>通过任务一的完成，大家练习了表的一些操作，为今后更深层次的表操作打下了基础。</a:t>
            </a:r>
            <a:endParaRPr lang="x-none" altLang="zh-CN"/>
          </a:p>
          <a:p>
            <a:r>
              <a:rPr lang="x-none" altLang="zh-CN"/>
              <a:t>重点：</a:t>
            </a:r>
            <a:endParaRPr lang="x-none" altLang="zh-CN"/>
          </a:p>
          <a:p>
            <a:pPr lvl="1" fontAlgn="auto">
              <a:lnSpc>
                <a:spcPct val="240000"/>
              </a:lnSpc>
            </a:pPr>
            <a:r>
              <a:rPr lang="x-none" altLang="zh-CN" sz="2400" u="sng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表名称的修改</a:t>
            </a:r>
            <a:endParaRPr lang="x-none" altLang="zh-CN" sz="2400" u="sng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lvl="1" fontAlgn="auto">
              <a:lnSpc>
                <a:spcPct val="240000"/>
              </a:lnSpc>
            </a:pPr>
            <a:r>
              <a:rPr lang="x-none" altLang="zh-CN" sz="2400" u="sng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主键的添加</a:t>
            </a:r>
            <a:endParaRPr lang="x-none" altLang="zh-CN" sz="2400" u="sng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lvl="1" fontAlgn="auto">
              <a:lnSpc>
                <a:spcPct val="240000"/>
              </a:lnSpc>
            </a:pPr>
            <a:r>
              <a:rPr lang="x-none" altLang="zh-CN" sz="2400" u="sng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数据的插入</a:t>
            </a:r>
            <a:endParaRPr lang="x-none" altLang="zh-CN" sz="2400" u="sng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表升级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marL="0" indent="0">
              <a:buNone/>
            </a:pPr>
            <a:r>
              <a:rPr lang="zh-CN" altLang="en-US" sz="2400">
                <a:solidFill>
                  <a:srgbClr val="7030A0"/>
                </a:solidFill>
              </a:rPr>
              <a:t>INSERT INTO `admin59` (`id`, `username`, `password`, `realname`) VALUES (NULL, 'Tom', 'aaaa', 'Tom Gates');</a:t>
            </a:r>
            <a:endParaRPr lang="zh-CN" altLang="en-US" sz="240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zh-CN" altLang="en-US" sz="2400">
                <a:solidFill>
                  <a:srgbClr val="7030A0"/>
                </a:solidFill>
              </a:rPr>
              <a:t>INSERT INTO `admin59` (`id`, `username`, `password`, `realname`) VALUES (NULL, '</a:t>
            </a:r>
            <a:r>
              <a:rPr lang="x-none" altLang="zh-CN" sz="2400">
                <a:solidFill>
                  <a:srgbClr val="7030A0"/>
                </a:solidFill>
              </a:rPr>
              <a:t>Gason</a:t>
            </a:r>
            <a:r>
              <a:rPr lang="zh-CN" altLang="en-US" sz="2400">
                <a:solidFill>
                  <a:srgbClr val="7030A0"/>
                </a:solidFill>
              </a:rPr>
              <a:t>', 'aaaa', '</a:t>
            </a:r>
            <a:r>
              <a:rPr lang="x-none" altLang="zh-CN" sz="2400">
                <a:solidFill>
                  <a:srgbClr val="7030A0"/>
                </a:solidFill>
              </a:rPr>
              <a:t>Gason Bin'</a:t>
            </a:r>
            <a:r>
              <a:rPr lang="zh-CN" altLang="en-US" sz="2400">
                <a:solidFill>
                  <a:srgbClr val="7030A0"/>
                </a:solidFill>
              </a:rPr>
              <a:t>);</a:t>
            </a:r>
            <a:endParaRPr lang="zh-CN" altLang="en-US" sz="240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sz="2400">
                <a:solidFill>
                  <a:srgbClr val="7030A0"/>
                </a:solidFill>
              </a:rPr>
              <a:t>INSERT INTO `admin59` (`id`, `username`, `password`, `realname`) VALUES (NULL, 'Jack', 'aaaa', 'Jack Londun')</a:t>
            </a:r>
            <a:endParaRPr lang="zh-CN" altLang="en-US" sz="240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zh-CN" altLang="en-US" sz="2400">
                <a:solidFill>
                  <a:srgbClr val="7030A0"/>
                </a:solidFill>
              </a:rPr>
              <a:t>INSERT INTO `admin59` (`id`, `username`, `password`, `realname`) VALUES (NULL, '</a:t>
            </a:r>
            <a:r>
              <a:rPr lang="x-none" altLang="zh-CN" sz="2400">
                <a:solidFill>
                  <a:srgbClr val="7030A0"/>
                </a:solidFill>
              </a:rPr>
              <a:t>Leo</a:t>
            </a:r>
            <a:r>
              <a:rPr lang="zh-CN" altLang="en-US" sz="2400">
                <a:solidFill>
                  <a:srgbClr val="7030A0"/>
                </a:solidFill>
              </a:rPr>
              <a:t>', 'aaaa', '</a:t>
            </a:r>
            <a:r>
              <a:rPr lang="x-none" altLang="zh-CN" sz="2400">
                <a:solidFill>
                  <a:srgbClr val="7030A0"/>
                </a:solidFill>
              </a:rPr>
              <a:t>Leo Petty</a:t>
            </a:r>
            <a:r>
              <a:rPr lang="zh-CN" altLang="en-US" sz="2400">
                <a:solidFill>
                  <a:srgbClr val="7030A0"/>
                </a:solidFill>
              </a:rPr>
              <a:t>');</a:t>
            </a:r>
            <a:endParaRPr lang="zh-CN" altLang="en-US" sz="240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sz="2400">
                <a:solidFill>
                  <a:srgbClr val="7030A0"/>
                </a:solidFill>
                <a:sym typeface="+mn-ea"/>
              </a:rPr>
              <a:t>INSERT INTO `admin59` (`id`, `username`, `password`, `realname`) VALUES (NULL, 'Jack', 'aaaa', 'Jack Londun')</a:t>
            </a:r>
            <a:endParaRPr lang="zh-CN" altLang="en-US" sz="240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zh-CN"/>
              <a:t>任务二，选择多个列</a:t>
            </a:r>
            <a:endParaRPr lang="x-none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x-none" altLang="zh-CN"/>
              <a:t>选择所有的列：</a:t>
            </a:r>
            <a:endParaRPr lang="x-none" altLang="zh-CN"/>
          </a:p>
          <a:p>
            <a:pPr marL="0" indent="0">
              <a:buNone/>
            </a:pPr>
            <a:endParaRPr lang="x-none" altLang="zh-CN"/>
          </a:p>
          <a:p>
            <a:pPr marL="0" indent="0">
              <a:buNone/>
            </a:pPr>
            <a:r>
              <a:rPr lang="x-none" altLang="zh-CN" b="1">
                <a:solidFill>
                  <a:srgbClr val="7030A0"/>
                </a:solidFill>
              </a:rPr>
              <a:t>SELECT * FROM `admin59` WHERE 1</a:t>
            </a:r>
            <a:endParaRPr lang="x-none" altLang="zh-CN" b="1">
              <a:solidFill>
                <a:srgbClr val="7030A0"/>
              </a:solidFill>
            </a:endParaRPr>
          </a:p>
          <a:p>
            <a:endParaRPr lang="x-none" altLang="zh-CN"/>
          </a:p>
          <a:p>
            <a:r>
              <a:rPr lang="x-none" altLang="zh-CN"/>
              <a:t>很多时候我们并不需要选择所有的列，只是需要选择部分列，比如这里，如果我们只想选择username和realname：</a:t>
            </a:r>
            <a:endParaRPr lang="x-none" altLang="zh-CN"/>
          </a:p>
          <a:p>
            <a:endParaRPr lang="x-none" altLang="zh-CN" sz="2000"/>
          </a:p>
          <a:p>
            <a:pPr marL="0" indent="0">
              <a:buNone/>
            </a:pPr>
            <a:r>
              <a:rPr lang="x-none" altLang="zh-CN" sz="2400" b="1">
                <a:solidFill>
                  <a:srgbClr val="7030A0"/>
                </a:solidFill>
              </a:rPr>
              <a:t>SELECT `username`,`realname` FROM `admin59` WHERE 1</a:t>
            </a:r>
            <a:endParaRPr lang="x-none" altLang="zh-CN" sz="2400" b="1">
              <a:solidFill>
                <a:srgbClr val="7030A0"/>
              </a:solidFill>
            </a:endParaRPr>
          </a:p>
        </p:txBody>
      </p:sp>
      <p:pic>
        <p:nvPicPr>
          <p:cNvPr id="4" name="图片 3" descr="Selection_05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44940" y="5606415"/>
            <a:ext cx="2057400" cy="1095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1659</Words>
  <Application>Kingsoft Office WPP</Application>
  <PresentationFormat>宽屏</PresentationFormat>
  <Paragraphs>87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kenny</dc:creator>
  <cp:lastModifiedBy>kenny</cp:lastModifiedBy>
  <cp:revision>1</cp:revision>
  <dcterms:created xsi:type="dcterms:W3CDTF">2017-08-30T14:48:31Z</dcterms:created>
  <dcterms:modified xsi:type="dcterms:W3CDTF">2017-08-30T14:48:31Z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2052-10.1.0.5672</vt:lpwstr>
  </property>
</Properties>
</file>